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36B83-7EE4-4577-8B33-C10E15E1621D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E1483-FEB5-4321-8FDF-63675D23B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341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36B83-7EE4-4577-8B33-C10E15E1621D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E1483-FEB5-4321-8FDF-63675D23B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498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36B83-7EE4-4577-8B33-C10E15E1621D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E1483-FEB5-4321-8FDF-63675D23B8FB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786536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36B83-7EE4-4577-8B33-C10E15E1621D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E1483-FEB5-4321-8FDF-63675D23B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9961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36B83-7EE4-4577-8B33-C10E15E1621D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E1483-FEB5-4321-8FDF-63675D23B8FB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080889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36B83-7EE4-4577-8B33-C10E15E1621D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E1483-FEB5-4321-8FDF-63675D23B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3919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36B83-7EE4-4577-8B33-C10E15E1621D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E1483-FEB5-4321-8FDF-63675D23B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1853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36B83-7EE4-4577-8B33-C10E15E1621D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E1483-FEB5-4321-8FDF-63675D23B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268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36B83-7EE4-4577-8B33-C10E15E1621D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E1483-FEB5-4321-8FDF-63675D23B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480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36B83-7EE4-4577-8B33-C10E15E1621D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E1483-FEB5-4321-8FDF-63675D23B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115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36B83-7EE4-4577-8B33-C10E15E1621D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E1483-FEB5-4321-8FDF-63675D23B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271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36B83-7EE4-4577-8B33-C10E15E1621D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E1483-FEB5-4321-8FDF-63675D23B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231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36B83-7EE4-4577-8B33-C10E15E1621D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E1483-FEB5-4321-8FDF-63675D23B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371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36B83-7EE4-4577-8B33-C10E15E1621D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E1483-FEB5-4321-8FDF-63675D23B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339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36B83-7EE4-4577-8B33-C10E15E1621D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E1483-FEB5-4321-8FDF-63675D23B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83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36B83-7EE4-4577-8B33-C10E15E1621D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E1483-FEB5-4321-8FDF-63675D23B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794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D36B83-7EE4-4577-8B33-C10E15E1621D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52E1483-FEB5-4321-8FDF-63675D23B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006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CASE REPORT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7514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CT abdomen, pelvis with IV contrast – Portal vein thrombosis with features of portal hypertension, splenomegaly, ascites </a:t>
            </a:r>
          </a:p>
          <a:p>
            <a:r>
              <a:rPr lang="en-US" dirty="0" smtClean="0"/>
              <a:t>HRCT chest – bilateral pleural effusion with right middle lobe emphysema</a:t>
            </a:r>
          </a:p>
          <a:p>
            <a:r>
              <a:rPr lang="en-US" dirty="0" smtClean="0"/>
              <a:t>2d echo cardiogram – normal left ventricular systolic function EF 65% no regional wall motion abnormality, PASP 25mmhg, Grade 1 diastolic dysfunction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3928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1565" y="609600"/>
            <a:ext cx="6202017" cy="5724939"/>
          </a:xfrm>
        </p:spPr>
      </p:pic>
    </p:spTree>
    <p:extLst>
      <p:ext uri="{BB962C8B-B14F-4D97-AF65-F5344CB8AC3E}">
        <p14:creationId xmlns:p14="http://schemas.microsoft.com/office/powerpoint/2010/main" val="30771112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Aldactone</a:t>
            </a:r>
            <a:r>
              <a:rPr lang="en-US" dirty="0" smtClean="0"/>
              <a:t> 100mg </a:t>
            </a:r>
            <a:r>
              <a:rPr lang="en-US" dirty="0" err="1" smtClean="0"/>
              <a:t>po</a:t>
            </a:r>
            <a:r>
              <a:rPr lang="en-US" dirty="0" smtClean="0"/>
              <a:t> od </a:t>
            </a:r>
          </a:p>
          <a:p>
            <a:r>
              <a:rPr lang="en-US" dirty="0" smtClean="0"/>
              <a:t>Lasix 40mg </a:t>
            </a:r>
            <a:r>
              <a:rPr lang="en-US" dirty="0" err="1" smtClean="0"/>
              <a:t>po</a:t>
            </a:r>
            <a:r>
              <a:rPr lang="en-US" dirty="0" smtClean="0"/>
              <a:t> od </a:t>
            </a:r>
          </a:p>
          <a:p>
            <a:r>
              <a:rPr lang="en-US" dirty="0" smtClean="0"/>
              <a:t>Albumin 100ml iv </a:t>
            </a:r>
            <a:r>
              <a:rPr lang="en-US" dirty="0" err="1" smtClean="0"/>
              <a:t>tds</a:t>
            </a:r>
            <a:r>
              <a:rPr lang="en-US" dirty="0" smtClean="0"/>
              <a:t> </a:t>
            </a:r>
          </a:p>
          <a:p>
            <a:r>
              <a:rPr lang="en-US" dirty="0" smtClean="0"/>
              <a:t>Tapping every day 3l of </a:t>
            </a:r>
            <a:r>
              <a:rPr lang="en-US" dirty="0" err="1" smtClean="0"/>
              <a:t>ascitic</a:t>
            </a:r>
            <a:r>
              <a:rPr lang="en-US" dirty="0" smtClean="0"/>
              <a:t> fluid </a:t>
            </a:r>
          </a:p>
          <a:p>
            <a:r>
              <a:rPr lang="en-US" dirty="0" err="1" smtClean="0"/>
              <a:t>Xarelto</a:t>
            </a:r>
            <a:r>
              <a:rPr lang="en-US" dirty="0" smtClean="0"/>
              <a:t> 20mg </a:t>
            </a:r>
            <a:r>
              <a:rPr lang="en-US" dirty="0" err="1" smtClean="0"/>
              <a:t>po</a:t>
            </a:r>
            <a:r>
              <a:rPr lang="en-US" dirty="0" smtClean="0"/>
              <a:t> od </a:t>
            </a:r>
          </a:p>
          <a:p>
            <a:r>
              <a:rPr lang="en-US" dirty="0" err="1" smtClean="0"/>
              <a:t>Pantocid</a:t>
            </a:r>
            <a:r>
              <a:rPr lang="en-US" dirty="0" smtClean="0"/>
              <a:t> 40mg </a:t>
            </a:r>
            <a:r>
              <a:rPr lang="en-US" dirty="0" err="1" smtClean="0"/>
              <a:t>po</a:t>
            </a:r>
            <a:r>
              <a:rPr lang="en-US" dirty="0" smtClean="0"/>
              <a:t> od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0449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Despite this has rapid accumulation of ascites </a:t>
            </a:r>
          </a:p>
          <a:p>
            <a:r>
              <a:rPr lang="en-US" dirty="0" smtClean="0"/>
              <a:t>Benefit of TIPS yet portal vein obstruction is a relative contraindication?</a:t>
            </a:r>
          </a:p>
          <a:p>
            <a:r>
              <a:rPr lang="en-US" dirty="0" smtClean="0"/>
              <a:t>Other options for the patient </a:t>
            </a:r>
            <a:endParaRPr lang="en-US" dirty="0" smtClean="0"/>
          </a:p>
          <a:p>
            <a:r>
              <a:rPr lang="en-US" dirty="0" smtClean="0"/>
              <a:t>Pending tests – </a:t>
            </a:r>
            <a:r>
              <a:rPr lang="en-US" dirty="0" err="1" smtClean="0"/>
              <a:t>ogd</a:t>
            </a:r>
            <a:r>
              <a:rPr lang="en-US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50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F.M.M</a:t>
            </a:r>
          </a:p>
          <a:p>
            <a:r>
              <a:rPr lang="en-US" dirty="0" smtClean="0"/>
              <a:t>46 years old</a:t>
            </a:r>
          </a:p>
          <a:p>
            <a:r>
              <a:rPr lang="en-US" dirty="0" smtClean="0"/>
              <a:t>Admitted in K.N.H </a:t>
            </a:r>
          </a:p>
          <a:p>
            <a:r>
              <a:rPr lang="en-US" dirty="0" smtClean="0"/>
              <a:t>28/09/2025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25990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Presented with six month history of abdominal swelling. </a:t>
            </a:r>
          </a:p>
          <a:p>
            <a:r>
              <a:rPr lang="en-US" dirty="0" smtClean="0"/>
              <a:t>No abdominal pain, no melena, no hematemesis, no nausea, no vomiting.</a:t>
            </a:r>
          </a:p>
          <a:p>
            <a:r>
              <a:rPr lang="en-US" dirty="0" smtClean="0"/>
              <a:t>Had a productive cough of one month</a:t>
            </a:r>
          </a:p>
          <a:p>
            <a:r>
              <a:rPr lang="en-US" dirty="0" smtClean="0"/>
              <a:t>No history of weight loss</a:t>
            </a:r>
          </a:p>
          <a:p>
            <a:r>
              <a:rPr lang="en-US" dirty="0" smtClean="0"/>
              <a:t>No fevers, no history of chills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7350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Had a pigtail catheter inserted at a peripheral facility for the </a:t>
            </a:r>
            <a:r>
              <a:rPr lang="en-US" dirty="0" err="1" smtClean="0"/>
              <a:t>asciting</a:t>
            </a:r>
            <a:r>
              <a:rPr lang="en-US" dirty="0" smtClean="0"/>
              <a:t> tapping – daily tapping of 3l of </a:t>
            </a:r>
            <a:r>
              <a:rPr lang="en-US" dirty="0" err="1" smtClean="0"/>
              <a:t>ascitic</a:t>
            </a:r>
            <a:r>
              <a:rPr lang="en-US" dirty="0" smtClean="0"/>
              <a:t> fluid straw colored for the last one month concurrent with albumin infusions – still rapid accumulation of the ascetic fluid.</a:t>
            </a:r>
          </a:p>
          <a:p>
            <a:r>
              <a:rPr lang="en-US" dirty="0" smtClean="0"/>
              <a:t>Was referred to Kenyatta National Hospital for further management. </a:t>
            </a:r>
          </a:p>
          <a:p>
            <a:r>
              <a:rPr lang="en-US" dirty="0" smtClean="0"/>
              <a:t>No underlying chronic condition </a:t>
            </a:r>
          </a:p>
          <a:p>
            <a:r>
              <a:rPr lang="en-US" dirty="0" smtClean="0"/>
              <a:t>Allergic to Sulphur based drugs.</a:t>
            </a:r>
          </a:p>
          <a:p>
            <a:r>
              <a:rPr lang="en-US" dirty="0" smtClean="0"/>
              <a:t>Does not drink alcohol</a:t>
            </a:r>
          </a:p>
          <a:p>
            <a:r>
              <a:rPr lang="en-US" dirty="0" smtClean="0"/>
              <a:t>Does not smoke cigarettes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159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 Exam – Sick looking, wasted, </a:t>
            </a:r>
            <a:r>
              <a:rPr lang="en-US" dirty="0"/>
              <a:t>bilateral pitting </a:t>
            </a:r>
            <a:r>
              <a:rPr lang="en-US" dirty="0" smtClean="0"/>
              <a:t>edema, no pallor, no jaundice, no cyanosis, no lymphadenopathy, </a:t>
            </a:r>
          </a:p>
          <a:p>
            <a:r>
              <a:rPr lang="en-US" dirty="0" smtClean="0"/>
              <a:t>BP 120/80, PR 80 regular and palpable in all extremities Spo2 95% RA</a:t>
            </a:r>
          </a:p>
          <a:p>
            <a:r>
              <a:rPr lang="en-US" dirty="0" smtClean="0"/>
              <a:t>PA – distended globally with pig tail catheter in situ – active in drainage – serous fluid , no pus from catheter site, not tender on palpation, shifting dullness and fluid thrill positive. Liver span 6cm BCM, splenomegaly</a:t>
            </a:r>
          </a:p>
          <a:p>
            <a:r>
              <a:rPr lang="en-US" dirty="0" smtClean="0"/>
              <a:t>R/S – Bilateral reduced breath sounds with dullness on percussion – had a right chest drain in situ</a:t>
            </a:r>
          </a:p>
          <a:p>
            <a:r>
              <a:rPr lang="en-US" dirty="0" smtClean="0"/>
              <a:t>Rest of exam normal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047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INVESTIGATIONS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1969356"/>
              </p:ext>
            </p:extLst>
          </p:nvPr>
        </p:nvGraphicFramePr>
        <p:xfrm>
          <a:off x="677690" y="1524484"/>
          <a:ext cx="8596312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98156">
                  <a:extLst>
                    <a:ext uri="{9D8B030D-6E8A-4147-A177-3AD203B41FA5}">
                      <a16:colId xmlns:a16="http://schemas.microsoft.com/office/drawing/2014/main" val="1656365320"/>
                    </a:ext>
                  </a:extLst>
                </a:gridCol>
                <a:gridCol w="4298156">
                  <a:extLst>
                    <a:ext uri="{9D8B030D-6E8A-4147-A177-3AD203B41FA5}">
                      <a16:colId xmlns:a16="http://schemas.microsoft.com/office/drawing/2014/main" val="766657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70733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Wbc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6.75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86669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9.2 normocytic normochromic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0443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Platelet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28050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Sodium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11359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Potassium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75663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Creatinine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1489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Urea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3.9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61202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 bilirubin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7.4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88800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 bilirubin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3.7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67118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7672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2981135"/>
              </p:ext>
            </p:extLst>
          </p:nvPr>
        </p:nvGraphicFramePr>
        <p:xfrm>
          <a:off x="677690" y="1060657"/>
          <a:ext cx="8596312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98156">
                  <a:extLst>
                    <a:ext uri="{9D8B030D-6E8A-4147-A177-3AD203B41FA5}">
                      <a16:colId xmlns:a16="http://schemas.microsoft.com/office/drawing/2014/main" val="1746761878"/>
                    </a:ext>
                  </a:extLst>
                </a:gridCol>
                <a:gridCol w="4298156">
                  <a:extLst>
                    <a:ext uri="{9D8B030D-6E8A-4147-A177-3AD203B41FA5}">
                      <a16:colId xmlns:a16="http://schemas.microsoft.com/office/drawing/2014/main" val="5802902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97438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27826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ALT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46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52059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Albumin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50135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ANA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Positive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63007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ENA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Positive for SCL 70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40063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1.09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81879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HIV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Negative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22247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HepBsAg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Negative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21979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Hep</a:t>
                      </a:r>
                      <a:r>
                        <a:rPr lang="en-US" dirty="0" smtClean="0"/>
                        <a:t> C Ab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Negative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25859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1.25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58616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0.301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01259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9110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Ascitic</a:t>
            </a:r>
            <a:r>
              <a:rPr lang="en-US" dirty="0" smtClean="0"/>
              <a:t> fluid analysis – </a:t>
            </a:r>
          </a:p>
          <a:p>
            <a:r>
              <a:rPr lang="en-US" dirty="0" smtClean="0"/>
              <a:t>Cell count – no </a:t>
            </a:r>
            <a:r>
              <a:rPr lang="en-US" dirty="0" err="1" smtClean="0"/>
              <a:t>wbc</a:t>
            </a:r>
            <a:r>
              <a:rPr lang="en-US" dirty="0" smtClean="0"/>
              <a:t>, no </a:t>
            </a:r>
            <a:r>
              <a:rPr lang="en-US" dirty="0" err="1" smtClean="0"/>
              <a:t>rbc</a:t>
            </a:r>
            <a:r>
              <a:rPr lang="en-US" dirty="0" smtClean="0"/>
              <a:t>,</a:t>
            </a:r>
          </a:p>
          <a:p>
            <a:r>
              <a:rPr lang="en-US" dirty="0" err="1" smtClean="0"/>
              <a:t>Ascitic</a:t>
            </a:r>
            <a:r>
              <a:rPr lang="en-US" dirty="0" smtClean="0"/>
              <a:t> fluid protein 13.5</a:t>
            </a:r>
          </a:p>
          <a:p>
            <a:r>
              <a:rPr lang="en-US" dirty="0" err="1" smtClean="0"/>
              <a:t>Ascitic</a:t>
            </a:r>
            <a:r>
              <a:rPr lang="en-US" dirty="0" smtClean="0"/>
              <a:t> fluid albumin – 5.6</a:t>
            </a:r>
          </a:p>
          <a:p>
            <a:r>
              <a:rPr lang="en-US" dirty="0" smtClean="0"/>
              <a:t>SAAG&gt;1.1g/dl</a:t>
            </a:r>
          </a:p>
          <a:p>
            <a:r>
              <a:rPr lang="en-US" dirty="0" err="1" smtClean="0"/>
              <a:t>Ascitic</a:t>
            </a:r>
            <a:r>
              <a:rPr lang="en-US" dirty="0" smtClean="0"/>
              <a:t> fluid MCS – No growth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17314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Pleural fluid cell count – </a:t>
            </a:r>
            <a:r>
              <a:rPr lang="en-US" dirty="0" err="1" smtClean="0"/>
              <a:t>wbc</a:t>
            </a:r>
            <a:r>
              <a:rPr lang="en-US" dirty="0" smtClean="0"/>
              <a:t> 100, </a:t>
            </a:r>
            <a:r>
              <a:rPr lang="en-US" dirty="0" err="1" smtClean="0"/>
              <a:t>rbc</a:t>
            </a:r>
            <a:r>
              <a:rPr lang="en-US" dirty="0" smtClean="0"/>
              <a:t> 20, </a:t>
            </a:r>
          </a:p>
          <a:p>
            <a:r>
              <a:rPr lang="en-US" dirty="0" err="1" smtClean="0"/>
              <a:t>Pleuaral</a:t>
            </a:r>
            <a:r>
              <a:rPr lang="en-US" dirty="0" smtClean="0"/>
              <a:t> fluid MCS – no growth</a:t>
            </a:r>
          </a:p>
          <a:p>
            <a:r>
              <a:rPr lang="en-US" dirty="0" smtClean="0"/>
              <a:t>Pleural Fluid – exudative &gt;0.6 </a:t>
            </a:r>
            <a:r>
              <a:rPr lang="en-US" dirty="0" err="1" smtClean="0"/>
              <a:t>ldh</a:t>
            </a:r>
            <a:r>
              <a:rPr lang="en-US" dirty="0" smtClean="0"/>
              <a:t> ratio, &gt;0.5 protein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26907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195</TotalTime>
  <Words>446</Words>
  <Application>Microsoft Office PowerPoint</Application>
  <PresentationFormat>Widescreen</PresentationFormat>
  <Paragraphs>85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Trebuchet MS</vt:lpstr>
      <vt:lpstr>Wingdings 3</vt:lpstr>
      <vt:lpstr>Facet</vt:lpstr>
      <vt:lpstr>CASE REPORT </vt:lpstr>
      <vt:lpstr>PowerPoint Presentation</vt:lpstr>
      <vt:lpstr>PowerPoint Presentation</vt:lpstr>
      <vt:lpstr>PowerPoint Presentation</vt:lpstr>
      <vt:lpstr>PowerPoint Presentation</vt:lpstr>
      <vt:lpstr>INVESTIGATIONS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TREATMENT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CASE REPORT</dc:title>
  <dc:creator>user</dc:creator>
  <cp:lastModifiedBy>user</cp:lastModifiedBy>
  <cp:revision>16</cp:revision>
  <dcterms:created xsi:type="dcterms:W3CDTF">2025-11-13T18:07:10Z</dcterms:created>
  <dcterms:modified xsi:type="dcterms:W3CDTF">2025-11-14T19:34:37Z</dcterms:modified>
</cp:coreProperties>
</file>